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20" r:id="rId2"/>
    <p:sldId id="321" r:id="rId3"/>
    <p:sldId id="318" r:id="rId4"/>
    <p:sldId id="309" r:id="rId5"/>
    <p:sldId id="319" r:id="rId6"/>
    <p:sldId id="324" r:id="rId7"/>
    <p:sldId id="326" r:id="rId8"/>
    <p:sldId id="291" r:id="rId9"/>
    <p:sldId id="301" r:id="rId10"/>
    <p:sldId id="264" r:id="rId11"/>
    <p:sldId id="292" r:id="rId12"/>
    <p:sldId id="302" r:id="rId13"/>
    <p:sldId id="300" r:id="rId14"/>
    <p:sldId id="303" r:id="rId15"/>
    <p:sldId id="304" r:id="rId16"/>
    <p:sldId id="307" r:id="rId17"/>
    <p:sldId id="305" r:id="rId18"/>
    <p:sldId id="306" r:id="rId19"/>
    <p:sldId id="314" r:id="rId20"/>
    <p:sldId id="310" r:id="rId21"/>
    <p:sldId id="323" r:id="rId22"/>
    <p:sldId id="311" r:id="rId23"/>
    <p:sldId id="322" r:id="rId24"/>
    <p:sldId id="308" r:id="rId25"/>
    <p:sldId id="31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7A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5" autoAdjust="0"/>
    <p:restoredTop sz="91375" autoAdjust="0"/>
  </p:normalViewPr>
  <p:slideViewPr>
    <p:cSldViewPr>
      <p:cViewPr varScale="1">
        <p:scale>
          <a:sx n="106" d="100"/>
          <a:sy n="106" d="100"/>
        </p:scale>
        <p:origin x="1740" y="-29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BC1C7-6B3D-4D45-9742-E070219A6FB9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75550-49A2-46B5-B7AB-F65B0D4165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98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75550-49A2-46B5-B7AB-F65B0D4165B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E28C27-5C4D-4E3D-8487-245C180B5C7D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1EA7-79FA-459C-BBF9-08CA82612D59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86C1-C6EB-4CA3-93E6-402519D48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1EA7-79FA-459C-BBF9-08CA82612D59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86C1-C6EB-4CA3-93E6-402519D48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1EA7-79FA-459C-BBF9-08CA82612D59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86C1-C6EB-4CA3-93E6-402519D48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1EA7-79FA-459C-BBF9-08CA82612D59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86C1-C6EB-4CA3-93E6-402519D48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1EA7-79FA-459C-BBF9-08CA82612D59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86C1-C6EB-4CA3-93E6-402519D48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1EA7-79FA-459C-BBF9-08CA82612D59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86C1-C6EB-4CA3-93E6-402519D48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1EA7-79FA-459C-BBF9-08CA82612D59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86C1-C6EB-4CA3-93E6-402519D48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1EA7-79FA-459C-BBF9-08CA82612D59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86C1-C6EB-4CA3-93E6-402519D48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1EA7-79FA-459C-BBF9-08CA82612D59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86C1-C6EB-4CA3-93E6-402519D48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1EA7-79FA-459C-BBF9-08CA82612D59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86C1-C6EB-4CA3-93E6-402519D48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1EA7-79FA-459C-BBF9-08CA82612D59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83B86C1-C6EB-4CA3-93E6-402519D48D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711EA7-79FA-459C-BBF9-08CA82612D59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3B86C1-C6EB-4CA3-93E6-402519D48DD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9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7.gif"/><Relationship Id="rId7" Type="http://schemas.openxmlformats.org/officeDocument/2006/relationships/image" Target="../media/image9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emf"/><Relationship Id="rId5" Type="http://schemas.openxmlformats.org/officeDocument/2006/relationships/image" Target="../media/image39.gif"/><Relationship Id="rId4" Type="http://schemas.openxmlformats.org/officeDocument/2006/relationships/image" Target="../media/image38.jpeg"/><Relationship Id="rId9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04664"/>
            <a:ext cx="7851648" cy="1008112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Разгадай кроссворд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132856"/>
            <a:ext cx="7854696" cy="4392488"/>
          </a:xfrm>
        </p:spPr>
        <p:txBody>
          <a:bodyPr>
            <a:normAutofit fontScale="25000" lnSpcReduction="20000"/>
          </a:bodyPr>
          <a:lstStyle/>
          <a:p>
            <a:r>
              <a:rPr lang="ru-RU" dirty="0"/>
              <a:t>1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  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1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  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2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  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3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4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5 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2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  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3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4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5 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-1" y="1484785"/>
          <a:ext cx="9144002" cy="4752530"/>
        </p:xfrm>
        <a:graphic>
          <a:graphicData uri="http://schemas.openxmlformats.org/drawingml/2006/table">
            <a:tbl>
              <a:tblPr/>
              <a:tblGrid>
                <a:gridCol w="683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3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3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83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84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33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33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33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33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338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0338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0338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02966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377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17A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17A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17A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17A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17A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76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377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1E17A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17A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1E17A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17A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1E17A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17A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1E17A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17A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1E17A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17A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76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5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икона Иисуса Христа"/>
          <p:cNvPicPr>
            <a:picLocks noChangeAspect="1" noChangeArrowheads="1"/>
          </p:cNvPicPr>
          <p:nvPr/>
        </p:nvPicPr>
        <p:blipFill>
          <a:blip r:embed="rId2" cstate="screen">
            <a:lum bright="-9000" contrast="37000"/>
          </a:blip>
          <a:srcRect/>
          <a:stretch>
            <a:fillRect/>
          </a:stretch>
        </p:blipFill>
        <p:spPr>
          <a:xfrm>
            <a:off x="428596" y="1571612"/>
            <a:ext cx="2415212" cy="3234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5" descr="http://im2-tub-ru.yandex.net/i?id=254644490-66-72"/>
          <p:cNvPicPr>
            <a:picLocks noChangeAspect="1" noChangeArrowheads="1"/>
          </p:cNvPicPr>
          <p:nvPr/>
        </p:nvPicPr>
        <p:blipFill>
          <a:blip r:embed="rId3" cstate="email">
            <a:lum bright="-20000" contrast="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91662" y="3861048"/>
            <a:ext cx="1840995" cy="2478964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DSC05636.JPG"/>
          <p:cNvPicPr>
            <a:picLocks noChangeAspect="1"/>
          </p:cNvPicPr>
          <p:nvPr/>
        </p:nvPicPr>
        <p:blipFill>
          <a:blip r:embed="rId4" cstate="email">
            <a:lum bright="-14000" contras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364" y="3892557"/>
            <a:ext cx="1890542" cy="2457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987824" y="1412776"/>
            <a:ext cx="392909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Икона – это картина, на которой изображено то или иное лицо или событие из Библии или церковной  истории. </a:t>
            </a:r>
            <a:endParaRPr kumimoji="0" lang="ru-RU" sz="24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16216" y="620688"/>
            <a:ext cx="14055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Икона</a:t>
            </a:r>
            <a:endParaRPr lang="ru-RU" sz="3200" dirty="0"/>
          </a:p>
        </p:txBody>
      </p:sp>
      <p:pic>
        <p:nvPicPr>
          <p:cNvPr id="8" name="Picture 12" descr="Decor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214290"/>
            <a:ext cx="1905000" cy="1905000"/>
          </a:xfrm>
          <a:prstGeom prst="rect">
            <a:avLst/>
          </a:prstGeom>
          <a:noFill/>
        </p:spPr>
      </p:pic>
      <p:pic>
        <p:nvPicPr>
          <p:cNvPr id="9" name="Picture 2" descr="Decor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0800000">
            <a:off x="6858016" y="4714884"/>
            <a:ext cx="1905000" cy="1905000"/>
          </a:xfrm>
          <a:prstGeom prst="rect">
            <a:avLst/>
          </a:prstGeom>
          <a:noFill/>
        </p:spPr>
      </p:pic>
      <p:pic>
        <p:nvPicPr>
          <p:cNvPr id="3" name="Picture 10" descr="Икона Божьей матери"/>
          <p:cNvPicPr>
            <a:picLocks noChangeAspect="1" noChangeArrowheads="1"/>
          </p:cNvPicPr>
          <p:nvPr/>
        </p:nvPicPr>
        <p:blipFill>
          <a:blip r:embed="rId6" cstate="screen">
            <a:lum bright="-4000" contrast="32000"/>
          </a:blip>
          <a:srcRect/>
          <a:stretch>
            <a:fillRect/>
          </a:stretch>
        </p:blipFill>
        <p:spPr>
          <a:xfrm>
            <a:off x="6948264" y="1556792"/>
            <a:ext cx="1838008" cy="2335879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Я.ру закры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0847" y="2143116"/>
            <a:ext cx="4070309" cy="411807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3528" y="404664"/>
            <a:ext cx="8532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Свеча – это символ общения с богом, с ангелами. А еще это символ веры, надежды, символ жизни. Символика свечи многообразна. Издавна считалось, что свеча освещает путь, дает тепло и надежду.</a:t>
            </a:r>
          </a:p>
        </p:txBody>
      </p:sp>
      <p:pic>
        <p:nvPicPr>
          <p:cNvPr id="9" name="Picture 2" descr="Decor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0800000">
            <a:off x="7020272" y="4797152"/>
            <a:ext cx="1905000" cy="1905000"/>
          </a:xfrm>
          <a:prstGeom prst="rect">
            <a:avLst/>
          </a:prstGeom>
          <a:noFill/>
        </p:spPr>
      </p:pic>
      <p:pic>
        <p:nvPicPr>
          <p:cNvPr id="6148" name="Picture 4" descr="foto-tula.ru - ФотоТула. . Татьяна Столярова. . В храме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43116"/>
            <a:ext cx="4686630" cy="421796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убботы Великого поста - Информационно-аналитический портал &quot;Воцерковление.ru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3505225" cy="3286148"/>
          </a:xfrm>
          <a:prstGeom prst="rect">
            <a:avLst/>
          </a:prstGeom>
          <a:noFill/>
        </p:spPr>
      </p:pic>
      <p:pic>
        <p:nvPicPr>
          <p:cNvPr id="2052" name="Picture 4" descr="DNKRUS.RU: Духовно-нравственная культур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2" y="2786058"/>
            <a:ext cx="5072066" cy="33729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29058" y="857232"/>
            <a:ext cx="5214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Канун –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панихидальный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столик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071546"/>
            <a:ext cx="6300192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"/>
          <p:cNvPicPr>
            <a:picLocks noChangeAspect="1"/>
          </p:cNvPicPr>
          <p:nvPr/>
        </p:nvPicPr>
        <p:blipFill>
          <a:blip r:embed="rId5" cstate="email">
            <a:lum bright="-16000" contrast="1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1551" y="3500438"/>
            <a:ext cx="4032449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71472" y="6143644"/>
            <a:ext cx="421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Поминание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2"/>
          <p:cNvPicPr>
            <a:picLocks noChangeAspect="1"/>
          </p:cNvPicPr>
          <p:nvPr/>
        </p:nvPicPr>
        <p:blipFill>
          <a:blip r:embed="rId2" cstate="email">
            <a:lum bright="-16000" contrast="2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4475989" cy="33569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2"/>
          <p:cNvPicPr>
            <a:picLocks noChangeAspect="1"/>
          </p:cNvPicPr>
          <p:nvPr/>
        </p:nvPicPr>
        <p:blipFill>
          <a:blip r:embed="rId3" cstate="email">
            <a:lum bright="-16000" contras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501008"/>
            <a:ext cx="4067944" cy="305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23928" y="260648"/>
            <a:ext cx="49685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КРЕСТНОЕ ЗНАМЕНИЕ</a:t>
            </a:r>
          </a:p>
        </p:txBody>
      </p:sp>
      <p:pic>
        <p:nvPicPr>
          <p:cNvPr id="9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2016125" cy="312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2"/>
          <p:cNvPicPr>
            <a:picLocks noChangeAspect="1"/>
          </p:cNvPicPr>
          <p:nvPr/>
        </p:nvPicPr>
        <p:blipFill>
          <a:blip r:embed="rId5" cstate="email">
            <a:lum bright="-14000" contras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39752" y="2204864"/>
            <a:ext cx="3744416" cy="2995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1847564mst.jpg"/>
          <p:cNvPicPr>
            <a:picLocks noChangeAspect="1"/>
          </p:cNvPicPr>
          <p:nvPr/>
        </p:nvPicPr>
        <p:blipFill>
          <a:blip r:embed="rId6" cstate="email">
            <a:lum bright="-10000" contras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1484784"/>
            <a:ext cx="2360612" cy="1579058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2"/>
          <p:cNvPicPr>
            <a:picLocks noChangeAspect="1"/>
          </p:cNvPicPr>
          <p:nvPr/>
        </p:nvPicPr>
        <p:blipFill>
          <a:blip r:embed="rId7" cstate="email">
            <a:lum bright="-16000" contras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3861048"/>
            <a:ext cx="2592287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благославление.jpg"/>
          <p:cNvPicPr>
            <a:picLocks noChangeAspect="1"/>
          </p:cNvPicPr>
          <p:nvPr/>
        </p:nvPicPr>
        <p:blipFill>
          <a:blip r:embed="rId8" cstate="email">
            <a:lum bright="-18000" contras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836712"/>
            <a:ext cx="1700905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195736" y="332656"/>
            <a:ext cx="60722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Благословение – пожелание добра, которое сочетается с молитвой к Богу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иконостас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000240"/>
            <a:ext cx="5000660" cy="36433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32656"/>
            <a:ext cx="5580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Иконостас - стена с рядом икон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29322" y="332657"/>
            <a:ext cx="32146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Царские врата – дверь в алтарь</a:t>
            </a:r>
          </a:p>
        </p:txBody>
      </p:sp>
      <p:pic>
        <p:nvPicPr>
          <p:cNvPr id="7170" name="Picture 2" descr="http://mboguchar.ru/_nw/7/082574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tor1321.jpg"/>
          <p:cNvPicPr>
            <a:picLocks noChangeAspect="1"/>
          </p:cNvPicPr>
          <p:nvPr/>
        </p:nvPicPr>
        <p:blipFill>
          <a:blip r:embed="rId2" cstate="email">
            <a:lum bright="-13000" contras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340768"/>
            <a:ext cx="3528392" cy="47045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220072" y="1988840"/>
            <a:ext cx="34936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Алтарь – комната, где молится священник, и без благословения  никто не имеет права туда входить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86050" y="500042"/>
            <a:ext cx="16025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Алтарь</a:t>
            </a:r>
          </a:p>
        </p:txBody>
      </p:sp>
      <p:pic>
        <p:nvPicPr>
          <p:cNvPr id="5" name="Picture 12" descr="Decor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</p:spPr>
      </p:pic>
      <p:pic>
        <p:nvPicPr>
          <p:cNvPr id="6" name="Picture 2" descr="Decor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0800000">
            <a:off x="6858016" y="4714884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140056.JPG"/>
          <p:cNvPicPr>
            <a:picLocks noChangeAspect="1"/>
          </p:cNvPicPr>
          <p:nvPr/>
        </p:nvPicPr>
        <p:blipFill>
          <a:blip r:embed="rId2" cstate="email">
            <a:lum bright="-9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306" y="2500306"/>
            <a:ext cx="1553759" cy="2071678"/>
          </a:xfrm>
          <a:prstGeom prst="rect">
            <a:avLst/>
          </a:prstGeom>
          <a:ln w="12700">
            <a:solidFill>
              <a:srgbClr val="FFFF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143108" y="357166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Церковный этикет</a:t>
            </a:r>
          </a:p>
        </p:txBody>
      </p:sp>
      <p:pic>
        <p:nvPicPr>
          <p:cNvPr id="4" name="Рисунок 3" descr="P1140055.JPG"/>
          <p:cNvPicPr>
            <a:picLocks noChangeAspect="1"/>
          </p:cNvPicPr>
          <p:nvPr/>
        </p:nvPicPr>
        <p:blipFill>
          <a:blip r:embed="rId3" cstate="email">
            <a:lum bright="-14000" contras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86" y="1285860"/>
            <a:ext cx="1339445" cy="1785926"/>
          </a:xfrm>
          <a:prstGeom prst="rect">
            <a:avLst/>
          </a:prstGeom>
          <a:ln w="12700">
            <a:solidFill>
              <a:srgbClr val="FFFF00"/>
            </a:solidFill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57158" y="3429000"/>
            <a:ext cx="321471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Памятка мальчику: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Прежде чем зайти в собор, </a:t>
            </a:r>
            <a:endParaRPr kumimoji="0" lang="ru-RU" sz="1600" b="0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Головной сними убор, </a:t>
            </a:r>
            <a:endParaRPr kumimoji="0" lang="ru-RU" sz="1600" b="0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Злые мысли отгони: </a:t>
            </a:r>
            <a:endParaRPr kumimoji="0" lang="ru-RU" sz="1600" b="0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Не нужны тебе они...</a:t>
            </a:r>
            <a:endParaRPr kumimoji="0" lang="ru-RU" sz="1600" b="0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000760" y="3357562"/>
            <a:ext cx="2928958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Памятка девочке: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Скромную надень одежду,</a:t>
            </a:r>
            <a:endParaRPr kumimoji="0" lang="ru-RU" sz="1600" b="0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В брюках в храм идёт невежда,</a:t>
            </a:r>
            <a:endParaRPr kumimoji="0" lang="ru-RU" sz="1600" b="0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Голову платком покрой</a:t>
            </a:r>
            <a:endParaRPr kumimoji="0" lang="ru-RU" sz="1600" b="0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И тихонько в храме стой.</a:t>
            </a:r>
            <a:endParaRPr kumimoji="0" lang="ru-RU" sz="1600" b="0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286116" y="4786322"/>
            <a:ext cx="271461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Мальчику и девочке: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Никого не осуждай,</a:t>
            </a:r>
            <a:endParaRPr kumimoji="0" lang="ru-RU" sz="1600" b="0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Помощь нищему подай, </a:t>
            </a:r>
            <a:endParaRPr kumimoji="0" lang="ru-RU" sz="1600" b="0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Поставь свечку и потом </a:t>
            </a:r>
            <a:endParaRPr kumimoji="0" lang="ru-RU" sz="1600" b="0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Осени себя крестом.      </a:t>
            </a:r>
            <a:endParaRPr kumimoji="0" lang="ru-RU" sz="1600" b="0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11" name="Рисунок 10" descr="img07.jpg"/>
          <p:cNvPicPr>
            <a:picLocks noChangeAspect="1"/>
          </p:cNvPicPr>
          <p:nvPr/>
        </p:nvPicPr>
        <p:blipFill>
          <a:blip r:embed="rId4" cstate="email">
            <a:lum bright="-12000" contras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12" y="1357298"/>
            <a:ext cx="2095516" cy="1571636"/>
          </a:xfrm>
          <a:prstGeom prst="rect">
            <a:avLst/>
          </a:prstGeom>
          <a:ln w="12700">
            <a:solidFill>
              <a:srgbClr val="FFFF00"/>
            </a:solidFill>
          </a:ln>
        </p:spPr>
      </p:pic>
      <p:pic>
        <p:nvPicPr>
          <p:cNvPr id="10" name="Picture 12" descr="Decor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</p:spPr>
      </p:pic>
      <p:pic>
        <p:nvPicPr>
          <p:cNvPr id="12" name="Picture 2" descr="Decor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0800000">
            <a:off x="7020272" y="4797152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/>
      <p:bldP spid="307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764704"/>
            <a:ext cx="3419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Задание 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Соедини подписи и</a:t>
            </a:r>
            <a:r>
              <a:rPr kumimoji="0" lang="ru-RU" sz="1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картинки.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8926" y="357166"/>
            <a:ext cx="407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Работа  в парах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20" y="5143512"/>
            <a:ext cx="928694" cy="36933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Свеча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00430" y="6072206"/>
            <a:ext cx="1428760" cy="36933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Канун</a:t>
            </a:r>
          </a:p>
        </p:txBody>
      </p:sp>
      <p:pic>
        <p:nvPicPr>
          <p:cNvPr id="13" name="Рисунок 12" descr="13_28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00430" y="4572008"/>
            <a:ext cx="1533525" cy="1428750"/>
          </a:xfrm>
          <a:prstGeom prst="rect">
            <a:avLst/>
          </a:prstGeom>
        </p:spPr>
      </p:pic>
      <p:pic>
        <p:nvPicPr>
          <p:cNvPr id="14" name="Рисунок 13" descr="Копия 5_9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810" b="5000"/>
          <a:stretch>
            <a:fillRect/>
          </a:stretch>
        </p:blipFill>
        <p:spPr>
          <a:xfrm>
            <a:off x="428596" y="3286124"/>
            <a:ext cx="397040" cy="17145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428992" y="3143248"/>
            <a:ext cx="1214446" cy="36933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Икона</a:t>
            </a:r>
          </a:p>
        </p:txBody>
      </p:sp>
      <p:pic>
        <p:nvPicPr>
          <p:cNvPr id="10" name="Рисунок 9" descr="image03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380" y="1500174"/>
            <a:ext cx="1482476" cy="1441296"/>
          </a:xfrm>
          <a:prstGeom prst="rect">
            <a:avLst/>
          </a:prstGeom>
        </p:spPr>
      </p:pic>
      <p:sp>
        <p:nvSpPr>
          <p:cNvPr id="11" name="TextBox 5"/>
          <p:cNvSpPr txBox="1"/>
          <p:nvPr/>
        </p:nvSpPr>
        <p:spPr>
          <a:xfrm>
            <a:off x="5357818" y="3143248"/>
            <a:ext cx="1428760" cy="36933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Иконостас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15" name="Рисунок 14" descr="26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9586" y="1643050"/>
            <a:ext cx="659420" cy="1257294"/>
          </a:xfrm>
          <a:prstGeom prst="rect">
            <a:avLst/>
          </a:prstGeom>
        </p:spPr>
      </p:pic>
      <p:sp>
        <p:nvSpPr>
          <p:cNvPr id="17" name="TextBox 5"/>
          <p:cNvSpPr txBox="1"/>
          <p:nvPr/>
        </p:nvSpPr>
        <p:spPr>
          <a:xfrm>
            <a:off x="7786710" y="3143248"/>
            <a:ext cx="1071570" cy="36933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Кадило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643042" y="3857628"/>
            <a:ext cx="56436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Слова</a:t>
            </a:r>
            <a:r>
              <a:rPr lang="ru-RU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20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подсказки: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Царские врата, канун,  свеча, иконостас, кадило, храм, икона.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4005064"/>
            <a:ext cx="879475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5"/>
          <p:cNvSpPr txBox="1"/>
          <p:nvPr/>
        </p:nvSpPr>
        <p:spPr>
          <a:xfrm>
            <a:off x="7020272" y="5229200"/>
            <a:ext cx="1214446" cy="646331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Царские врата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85852" y="3071810"/>
            <a:ext cx="928694" cy="36933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Храм </a:t>
            </a:r>
          </a:p>
        </p:txBody>
      </p:sp>
      <p:pic>
        <p:nvPicPr>
          <p:cNvPr id="20" name="Picture 12" descr="Decor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</p:spPr>
      </p:pic>
      <p:pic>
        <p:nvPicPr>
          <p:cNvPr id="21" name="Picture 2" descr="Decor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10800000">
            <a:off x="7239000" y="4725144"/>
            <a:ext cx="1905000" cy="1905000"/>
          </a:xfrm>
          <a:prstGeom prst="rect">
            <a:avLst/>
          </a:prstGeom>
          <a:noFill/>
        </p:spPr>
      </p:pic>
      <p:pic>
        <p:nvPicPr>
          <p:cNvPr id="32770" name="Picture 2" descr="Изобр по Церковь Рисунок Карандашом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1382396"/>
            <a:ext cx="1000132" cy="1689413"/>
          </a:xfrm>
          <a:prstGeom prst="rect">
            <a:avLst/>
          </a:prstGeom>
          <a:noFill/>
        </p:spPr>
      </p:pic>
      <p:pic>
        <p:nvPicPr>
          <p:cNvPr id="32772" name="Picture 4" descr="О БЛАЖЕННОМ ГЕННАДИИ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1285860"/>
            <a:ext cx="1357322" cy="1900251"/>
          </a:xfrm>
          <a:prstGeom prst="rect">
            <a:avLst/>
          </a:prstGeom>
          <a:noFill/>
        </p:spPr>
      </p:pic>
      <p:pic>
        <p:nvPicPr>
          <p:cNvPr id="22" name="Picture 4" descr="О БЛАЖЕННОМ ГЕННАДИИ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1268760"/>
            <a:ext cx="1357322" cy="190025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6" grpId="0" animBg="1"/>
      <p:bldP spid="11" grpId="0" animBg="1"/>
      <p:bldP spid="17" grpId="0" animBg="1"/>
      <p:bldP spid="19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8794" y="714356"/>
            <a:ext cx="571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Основные понятия</a:t>
            </a:r>
            <a:endParaRPr lang="ru-RU" sz="3600" dirty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428736"/>
            <a:ext cx="14632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Свеча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72330" y="1500174"/>
            <a:ext cx="13083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Канун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14744" y="1785926"/>
            <a:ext cx="13450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Икона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3786190"/>
            <a:ext cx="21659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Иконостас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71802" y="4643446"/>
            <a:ext cx="29820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Царские</a:t>
            </a: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врата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732240" y="3717032"/>
            <a:ext cx="15490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Алтарь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2000240"/>
            <a:ext cx="25003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ru-RU" sz="16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имвол</a:t>
            </a:r>
            <a:r>
              <a:rPr lang="ru-RU" sz="1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молитвы верующего, огонек тянется вверх, но свет и тепло отдает тем, кто рядом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072330" y="2214554"/>
            <a:ext cx="15001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панихидный столик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357554" y="2571744"/>
            <a:ext cx="2571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Это картина, на которой изображено то или иное лицо или событие из Библии или церковной  истории. </a:t>
            </a:r>
            <a:endParaRPr lang="ru-RU" sz="1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14678" y="5429264"/>
            <a:ext cx="2428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Это двери в алт</a:t>
            </a:r>
            <a:r>
              <a:rPr lang="ru-R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арь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500826" y="4286256"/>
            <a:ext cx="228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Комната, где молится священник, и без благословения  никто не имеет права туда входить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14282" y="4500570"/>
            <a:ext cx="2643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Стена, на которой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размещаются иконы</a:t>
            </a:r>
          </a:p>
        </p:txBody>
      </p:sp>
      <p:pic>
        <p:nvPicPr>
          <p:cNvPr id="18" name="Picture 12" descr="Decor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</p:spPr>
      </p:pic>
      <p:pic>
        <p:nvPicPr>
          <p:cNvPr id="19" name="Picture 2" descr="Decor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7072330" y="4714884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8604448" cy="3960440"/>
          </a:xfrm>
        </p:spPr>
        <p:txBody>
          <a:bodyPr>
            <a:normAutofit fontScale="90000"/>
          </a:bodyPr>
          <a:lstStyle/>
          <a:p>
            <a:r>
              <a:rPr lang="ru-RU" dirty="0"/>
              <a:t>«Храмы нужны не Богу, престол которого небо и подножие - земля. Храмы нужны людям».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581128"/>
            <a:ext cx="8359080" cy="2276872"/>
          </a:xfrm>
        </p:spPr>
        <p:txBody>
          <a:bodyPr>
            <a:normAutofit/>
          </a:bodyPr>
          <a:lstStyle/>
          <a:p>
            <a:r>
              <a:rPr lang="ru-RU" sz="3600" dirty="0"/>
              <a:t>чудотворец  Иоанн Шанхайский</a:t>
            </a: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 fontAlgn="t"/>
            <a:r>
              <a:rPr lang="ru-RU" dirty="0"/>
              <a:t>В1.11</a:t>
            </a:r>
            <a:br>
              <a:rPr lang="ru-RU" dirty="0"/>
            </a:br>
            <a:r>
              <a:rPr lang="ru-RU" dirty="0"/>
              <a:t>е</a:t>
            </a:r>
            <a:br>
              <a:rPr lang="ru-RU" dirty="0"/>
            </a:br>
            <a:r>
              <a:rPr lang="ru-RU" dirty="0" err="1"/>
              <a:t>р</a:t>
            </a:r>
            <a:br>
              <a:rPr lang="ru-RU" dirty="0"/>
            </a:br>
            <a:r>
              <a:rPr lang="ru-RU" dirty="0"/>
              <a:t>т</a:t>
            </a:r>
            <a:br>
              <a:rPr lang="ru-RU" dirty="0"/>
            </a:br>
            <a:r>
              <a:rPr lang="ru-RU" dirty="0"/>
              <a:t>е</a:t>
            </a:r>
            <a:br>
              <a:rPr lang="ru-RU" dirty="0"/>
            </a:b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  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2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  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3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4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5 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 В1.11</a:t>
            </a:r>
            <a:br>
              <a:rPr lang="ru-RU" dirty="0"/>
            </a:br>
            <a:r>
              <a:rPr lang="ru-RU" dirty="0"/>
              <a:t>е</a:t>
            </a:r>
            <a:br>
              <a:rPr lang="ru-RU" dirty="0"/>
            </a:br>
            <a:r>
              <a:rPr lang="ru-RU" dirty="0" err="1"/>
              <a:t>р</a:t>
            </a:r>
            <a:br>
              <a:rPr lang="ru-RU" dirty="0"/>
            </a:br>
            <a:r>
              <a:rPr lang="ru-RU" dirty="0"/>
              <a:t>т</a:t>
            </a:r>
            <a:br>
              <a:rPr lang="ru-RU" dirty="0"/>
            </a:br>
            <a:r>
              <a:rPr lang="ru-RU" dirty="0"/>
              <a:t>е</a:t>
            </a:r>
            <a:br>
              <a:rPr lang="ru-RU" dirty="0"/>
            </a:b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  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2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  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3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4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5 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Разгадай кроссворд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922520"/>
          </a:xfrm>
        </p:spPr>
        <p:txBody>
          <a:bodyPr>
            <a:normAutofit fontScale="25000" lnSpcReduction="20000"/>
          </a:bodyPr>
          <a:lstStyle/>
          <a:p>
            <a:pPr fontAlgn="t"/>
            <a:endParaRPr lang="ru-RU" dirty="0"/>
          </a:p>
          <a:p>
            <a:pPr fontAlgn="t"/>
            <a:r>
              <a:rPr lang="ru-RU" dirty="0"/>
              <a:t>е</a:t>
            </a:r>
          </a:p>
          <a:p>
            <a:pPr fontAlgn="t"/>
            <a:r>
              <a:rPr lang="ru-RU" dirty="0" err="1"/>
              <a:t>р</a:t>
            </a:r>
            <a:endParaRPr lang="ru-RU" dirty="0"/>
          </a:p>
          <a:p>
            <a:pPr fontAlgn="t"/>
            <a:r>
              <a:rPr lang="ru-RU" dirty="0"/>
              <a:t>т</a:t>
            </a:r>
          </a:p>
          <a:p>
            <a:pPr fontAlgn="t"/>
            <a:r>
              <a:rPr lang="ru-RU" dirty="0"/>
              <a:t>е</a:t>
            </a:r>
          </a:p>
          <a:p>
            <a:pPr fontAlgn="t"/>
            <a:r>
              <a:rPr lang="ru-RU" dirty="0" err="1"/>
              <a:t>р</a:t>
            </a:r>
            <a:endParaRPr lang="ru-RU" dirty="0"/>
          </a:p>
          <a:p>
            <a:pPr fontAlgn="t"/>
            <a:r>
              <a:rPr lang="ru-RU" dirty="0"/>
              <a:t>т</a:t>
            </a:r>
          </a:p>
          <a:p>
            <a:pPr fontAlgn="t"/>
            <a:r>
              <a:rPr lang="ru-RU" dirty="0"/>
              <a:t>е</a:t>
            </a:r>
          </a:p>
          <a:p>
            <a:pPr fontAlgn="t"/>
            <a:endParaRPr lang="ru-RU" dirty="0"/>
          </a:p>
          <a:p>
            <a:pPr fontAlgn="t"/>
            <a:r>
              <a:rPr lang="ru-RU" dirty="0"/>
              <a:t>е</a:t>
            </a:r>
          </a:p>
          <a:p>
            <a:pPr fontAlgn="t"/>
            <a:r>
              <a:rPr lang="ru-RU" dirty="0" err="1"/>
              <a:t>р</a:t>
            </a:r>
            <a:endParaRPr lang="ru-RU" dirty="0"/>
          </a:p>
          <a:p>
            <a:pPr fontAlgn="t"/>
            <a:r>
              <a:rPr lang="ru-RU" dirty="0"/>
              <a:t>т</a:t>
            </a:r>
          </a:p>
          <a:p>
            <a:pPr fontAlgn="t"/>
            <a:r>
              <a:rPr lang="ru-RU" dirty="0"/>
              <a:t>е</a:t>
            </a:r>
          </a:p>
          <a:p>
            <a:pPr fontAlgn="t"/>
            <a:endParaRPr lang="ru-RU" dirty="0"/>
          </a:p>
          <a:p>
            <a:pPr fontAlgn="ctr"/>
            <a:r>
              <a:rPr lang="ru-RU" dirty="0"/>
              <a:t> </a:t>
            </a:r>
          </a:p>
          <a:p>
            <a:pPr fontAlgn="t"/>
            <a:r>
              <a:rPr lang="ru-RU" dirty="0"/>
              <a:t>  </a:t>
            </a:r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r>
              <a:rPr lang="ru-RU" dirty="0"/>
              <a:t>2</a:t>
            </a:r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r>
              <a:rPr lang="ru-RU" dirty="0"/>
              <a:t>  </a:t>
            </a:r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r>
              <a:rPr lang="ru-RU" dirty="0"/>
              <a:t>3</a:t>
            </a:r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ctr"/>
            <a:r>
              <a:rPr lang="ru-RU" dirty="0"/>
              <a:t> </a:t>
            </a:r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r>
              <a:rPr lang="ru-RU" dirty="0"/>
              <a:t>4</a:t>
            </a:r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ctr"/>
            <a:r>
              <a:rPr lang="ru-RU" dirty="0"/>
              <a:t> </a:t>
            </a:r>
          </a:p>
          <a:p>
            <a:pPr fontAlgn="t"/>
            <a:r>
              <a:rPr lang="ru-RU" dirty="0"/>
              <a:t>5 </a:t>
            </a:r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ctr"/>
            <a:r>
              <a:rPr lang="ru-RU" dirty="0"/>
              <a:t> </a:t>
            </a:r>
          </a:p>
          <a:p>
            <a:pPr fontAlgn="t"/>
            <a:endParaRPr lang="ru-RU" dirty="0"/>
          </a:p>
          <a:p>
            <a:pPr fontAlgn="ctr"/>
            <a:r>
              <a:rPr lang="ru-RU" dirty="0"/>
              <a:t> </a:t>
            </a:r>
          </a:p>
          <a:p>
            <a:pPr fontAlgn="t"/>
            <a:r>
              <a:rPr lang="ru-RU" dirty="0"/>
              <a:t>  </a:t>
            </a:r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r>
              <a:rPr lang="ru-RU" dirty="0"/>
              <a:t>2</a:t>
            </a:r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r>
              <a:rPr lang="ru-RU" dirty="0"/>
              <a:t>  </a:t>
            </a:r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r>
              <a:rPr lang="ru-RU" dirty="0"/>
              <a:t>3</a:t>
            </a:r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ctr"/>
            <a:r>
              <a:rPr lang="ru-RU" dirty="0"/>
              <a:t> </a:t>
            </a:r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r>
              <a:rPr lang="ru-RU" dirty="0"/>
              <a:t>4</a:t>
            </a:r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ctr"/>
            <a:r>
              <a:rPr lang="ru-RU" dirty="0"/>
              <a:t> </a:t>
            </a:r>
          </a:p>
          <a:p>
            <a:pPr fontAlgn="t"/>
            <a:r>
              <a:rPr lang="ru-RU" dirty="0"/>
              <a:t>5 </a:t>
            </a:r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ctr"/>
            <a:r>
              <a:rPr lang="ru-RU" dirty="0"/>
              <a:t> </a:t>
            </a:r>
          </a:p>
          <a:p>
            <a:pPr fontAlgn="t"/>
            <a:r>
              <a:rPr lang="ru-RU" dirty="0"/>
              <a:t>е</a:t>
            </a:r>
          </a:p>
          <a:p>
            <a:pPr fontAlgn="t"/>
            <a:endParaRPr lang="ru-RU" dirty="0"/>
          </a:p>
          <a:p>
            <a:pPr fontAlgn="ctr"/>
            <a:r>
              <a:rPr lang="ru-RU" dirty="0"/>
              <a:t> </a:t>
            </a:r>
          </a:p>
          <a:p>
            <a:pPr fontAlgn="t"/>
            <a:r>
              <a:rPr lang="ru-RU" dirty="0"/>
              <a:t>  </a:t>
            </a:r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r>
              <a:rPr lang="ru-RU" dirty="0"/>
              <a:t>2</a:t>
            </a:r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r>
              <a:rPr lang="ru-RU" dirty="0"/>
              <a:t>  </a:t>
            </a:r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r>
              <a:rPr lang="ru-RU" dirty="0"/>
              <a:t>3</a:t>
            </a:r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ctr"/>
            <a:r>
              <a:rPr lang="ru-RU" dirty="0"/>
              <a:t> </a:t>
            </a:r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r>
              <a:rPr lang="ru-RU" dirty="0"/>
              <a:t>4</a:t>
            </a:r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ctr"/>
            <a:r>
              <a:rPr lang="ru-RU" dirty="0"/>
              <a:t> </a:t>
            </a:r>
          </a:p>
          <a:p>
            <a:pPr fontAlgn="t"/>
            <a:r>
              <a:rPr lang="ru-RU" dirty="0"/>
              <a:t>5 </a:t>
            </a:r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t"/>
            <a:endParaRPr lang="ru-RU" dirty="0"/>
          </a:p>
          <a:p>
            <a:pPr fontAlgn="ctr"/>
            <a:r>
              <a:rPr lang="ru-RU" dirty="0"/>
              <a:t> 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772816"/>
          <a:ext cx="9036497" cy="4343959"/>
        </p:xfrm>
        <a:graphic>
          <a:graphicData uri="http://schemas.openxmlformats.org/drawingml/2006/table">
            <a:tbl>
              <a:tblPr/>
              <a:tblGrid>
                <a:gridCol w="618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5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7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35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22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85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72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59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59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598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50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r>
                        <a:rPr lang="ru-RU" sz="1100" dirty="0" err="1">
                          <a:latin typeface="Calibri"/>
                          <a:ea typeface="Calibri"/>
                          <a:cs typeface="Times New Roman"/>
                        </a:rPr>
                        <a:t>ее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4000" kern="1200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r>
                        <a:rPr lang="ru-RU" sz="1100" dirty="0" err="1"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r>
                        <a:rPr lang="ru-RU" sz="1100" dirty="0" err="1"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endParaRPr lang="ru-RU" sz="44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17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17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17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17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17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4000" kern="1200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endParaRPr lang="ru-RU" sz="4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4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4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05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ж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  <a:endParaRPr lang="ru-RU" sz="4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1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1E17A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17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1E17A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17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1E17A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17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1E17A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17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1E17A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17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4000" kern="1200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endParaRPr lang="ru-RU" sz="4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4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05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endParaRPr lang="ru-RU" sz="4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5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4000" kern="1200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r>
                        <a:rPr kumimoji="0" lang="ru-RU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ircl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filed5-18.my.mail.ru/pic?url=https%3A%2F%2Flh4.googleusercontent.com%2F-ThooaDwLnW4%2FUQ-020dBgeI%2FAAAAAAAAN8I%2FHppPatEnnzs%2Fs800%2FIMG_3532.JPG&amp;mw=&amp;mh=&amp;sig=f33eb832cea61773991657be02e155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7776864" cy="45365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764704"/>
            <a:ext cx="82116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Восстановить в России надо храмы,                                                                     Чтоб возродить святую прежде Русь</a:t>
            </a:r>
            <a:r>
              <a:rPr lang="ru-RU" sz="2800" i="1" dirty="0"/>
              <a:t>… </a:t>
            </a:r>
            <a:endParaRPr lang="ru-RU" sz="2800" dirty="0"/>
          </a:p>
        </p:txBody>
      </p:sp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792088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Составить </a:t>
            </a:r>
            <a:r>
              <a:rPr lang="ru-RU" sz="3200" i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3200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 словом храм</a:t>
            </a:r>
          </a:p>
          <a:p>
            <a:pPr algn="ctr"/>
            <a:endParaRPr lang="ru-RU" sz="3200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Название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темы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____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(одно существительное)</a:t>
            </a:r>
          </a:p>
          <a:p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Описание_______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два прилагательных)</a:t>
            </a:r>
          </a:p>
          <a:p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Действия __________(три глагола)</a:t>
            </a:r>
          </a:p>
          <a:p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Моё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отношение_______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(фраза)</a:t>
            </a:r>
          </a:p>
          <a:p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Чувство _____________(слово)</a:t>
            </a:r>
          </a:p>
        </p:txBody>
      </p:sp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0"/>
            <a:ext cx="63367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6000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1412776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ХРАМ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16288" y="773088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060848"/>
            <a:ext cx="79928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/>
              <a:t>Большой, светлый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636912"/>
            <a:ext cx="8892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/>
              <a:t>Помогает, утешает, направляет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244334"/>
            <a:ext cx="8892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/>
              <a:t>Корабль, плывущий к Богу</a:t>
            </a:r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2699791" y="4220507"/>
            <a:ext cx="41764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/>
              <a:t>Дом Божий</a:t>
            </a:r>
          </a:p>
        </p:txBody>
      </p:sp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51520" y="827148"/>
            <a:ext cx="849694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Закончи урок  одной фразой: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1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 Мне понравилось…</a:t>
            </a:r>
            <a:endParaRPr kumimoji="0" lang="ru-RU" sz="6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 Мне запомнилось…</a:t>
            </a:r>
            <a:endParaRPr kumimoji="0" lang="ru-RU" sz="6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 Я узнал…</a:t>
            </a:r>
            <a:endParaRPr kumimoji="0" lang="ru-RU" sz="6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 Мне бы хотелось…</a:t>
            </a:r>
            <a:endParaRPr kumimoji="0" lang="ru-RU" sz="6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4"/>
          <p:cNvSpPr>
            <a:spLocks noChangeArrowheads="1" noChangeShapeType="1" noTextEdit="1"/>
          </p:cNvSpPr>
          <p:nvPr/>
        </p:nvSpPr>
        <p:spPr bwMode="auto">
          <a:xfrm>
            <a:off x="827088" y="5733256"/>
            <a:ext cx="7848600" cy="864096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"/>
                <a:cs typeface="Arial"/>
              </a:rPr>
              <a:t>  Спасибо за внимание!!!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695715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Выбери своё задание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r>
              <a:rPr lang="ru-RU" sz="2800" b="1" i="1" dirty="0"/>
              <a:t>Общее:</a:t>
            </a:r>
          </a:p>
          <a:p>
            <a:pPr>
              <a:buFontTx/>
              <a:buChar char="-"/>
            </a:pPr>
            <a:r>
              <a:rPr lang="ru-RU" sz="3600" dirty="0"/>
              <a:t>прочитать стр.117-121, ответить на вопросы</a:t>
            </a:r>
          </a:p>
          <a:p>
            <a:pPr>
              <a:buFontTx/>
              <a:buChar char="-"/>
            </a:pPr>
            <a:r>
              <a:rPr lang="ru-RU" sz="3600" dirty="0"/>
              <a:t>узнать, какие храмы есть в нашем городе</a:t>
            </a:r>
          </a:p>
          <a:p>
            <a:pPr algn="ctr"/>
            <a:r>
              <a:rPr lang="ru-RU" sz="28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Индивидуальное:</a:t>
            </a:r>
          </a:p>
          <a:p>
            <a:r>
              <a:rPr lang="ru-RU" sz="2800" dirty="0"/>
              <a:t>* </a:t>
            </a:r>
            <a:r>
              <a:rPr lang="ru-RU" sz="3200" i="1" dirty="0"/>
              <a:t>рисунок  храма вашей мечты</a:t>
            </a:r>
          </a:p>
          <a:p>
            <a:r>
              <a:rPr lang="ru-RU" sz="3200" i="1" dirty="0"/>
              <a:t>*выучить стихотворение о храме</a:t>
            </a:r>
          </a:p>
          <a:p>
            <a:r>
              <a:rPr lang="ru-RU" sz="3200" i="1" dirty="0"/>
              <a:t>*оформить памятку «Как вести себя в храме»</a:t>
            </a:r>
          </a:p>
          <a:p>
            <a:endParaRPr lang="ru-RU" sz="2800" dirty="0"/>
          </a:p>
          <a:p>
            <a:endParaRPr lang="ru-RU" sz="2800" dirty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2809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boguchar.blagochin.ru/files/2013/02/photo_1492500857-768x4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2935" y="3284984"/>
            <a:ext cx="4591065" cy="3573016"/>
          </a:xfrm>
          <a:prstGeom prst="rect">
            <a:avLst/>
          </a:prstGeom>
          <a:noFill/>
        </p:spPr>
      </p:pic>
      <p:pic>
        <p:nvPicPr>
          <p:cNvPr id="19464" name="Picture 8" descr="https://riavrn.ru/upload/preview/1/4/5/1454113d1f17b0b9551818bfbcd2180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20278" cy="33569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7433" y="324433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>
              <a:solidFill>
                <a:srgbClr val="6200A4"/>
              </a:solidFill>
            </a:endParaRPr>
          </a:p>
          <a:p>
            <a:endParaRPr lang="ru-RU" b="1" dirty="0">
              <a:solidFill>
                <a:srgbClr val="6200A4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32040" y="836712"/>
            <a:ext cx="396044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Дорога  к храму</a:t>
            </a:r>
          </a:p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5400" dirty="0"/>
            </a:br>
            <a:r>
              <a:rPr lang="ru-RU" sz="4000" dirty="0"/>
              <a:t> </a:t>
            </a:r>
            <a:r>
              <a:rPr lang="ru-RU" sz="4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Выберите одно из высказываний и </a:t>
            </a:r>
            <a:r>
              <a:rPr lang="ru-RU" sz="40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объясните свою точку зрения: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/>
              <a:t>* </a:t>
            </a:r>
            <a:r>
              <a:rPr lang="ru-RU" sz="5400" dirty="0"/>
              <a:t>Я считаю, что человеку нужны храмы…..</a:t>
            </a:r>
          </a:p>
          <a:p>
            <a:r>
              <a:rPr lang="ru-RU" sz="5400" dirty="0"/>
              <a:t>* Я считаю, что человеку храмы не нужны…..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br>
              <a:rPr lang="ru-RU" sz="40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5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5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br>
              <a:rPr lang="ru-RU" sz="5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5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чего</a:t>
            </a:r>
            <a:r>
              <a:rPr lang="ru-RU" sz="5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мне нужно знать?</a:t>
            </a:r>
            <a:br>
              <a:rPr lang="ru-RU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92688"/>
          </a:xfrm>
        </p:spPr>
        <p:txBody>
          <a:bodyPr>
            <a:norm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54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4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Вопросы – путеводители: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54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6000" b="1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</a:t>
            </a:r>
            <a:r>
              <a:rPr lang="ru-RU" sz="60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6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 нужно знать?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6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60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</a:t>
            </a:r>
            <a:r>
              <a:rPr lang="ru-RU" sz="60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lang="ru-RU" sz="6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мне это </a:t>
            </a:r>
            <a:r>
              <a:rPr lang="ru-RU" sz="60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узнать</a:t>
            </a:r>
            <a:r>
              <a:rPr lang="ru-RU" sz="6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6000" b="1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чего</a:t>
            </a:r>
            <a:r>
              <a:rPr lang="ru-RU" sz="6000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6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 это знать?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0351"/>
            <a:ext cx="2736999" cy="379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7947" y="3212976"/>
            <a:ext cx="2696054" cy="3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6638" y="188640"/>
            <a:ext cx="4297362" cy="293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3212976"/>
            <a:ext cx="2736304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15816" y="404664"/>
            <a:ext cx="3131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СВЯЩЕННИК</a:t>
            </a:r>
          </a:p>
        </p:txBody>
      </p:sp>
      <p:pic>
        <p:nvPicPr>
          <p:cNvPr id="4" name="Picture 12" descr="Decor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</p:spPr>
      </p:pic>
      <p:pic>
        <p:nvPicPr>
          <p:cNvPr id="7" name="Picture 2" descr="Decor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7020272" y="4797152"/>
            <a:ext cx="1905000" cy="1905000"/>
          </a:xfrm>
          <a:prstGeom prst="rect">
            <a:avLst/>
          </a:prstGeom>
          <a:noFill/>
        </p:spPr>
      </p:pic>
      <p:pic>
        <p:nvPicPr>
          <p:cNvPr id="7170" name="Picture 2" descr="Храм апостолов Петра и Павла в селе Красная Зорька Симферопольского района &quot; Симферопольское благочи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138849"/>
            <a:ext cx="5715040" cy="428987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татьяна\Desktop\lar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8992" y="1643050"/>
            <a:ext cx="3128971" cy="4465867"/>
          </a:xfrm>
          <a:prstGeom prst="rect">
            <a:avLst/>
          </a:prstGeom>
          <a:noFill/>
        </p:spPr>
      </p:pic>
      <p:pic>
        <p:nvPicPr>
          <p:cNvPr id="30722" name="Picture 2" descr="Россия vs Украина: противостояние растет - Страница 8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714488"/>
            <a:ext cx="6096000" cy="37433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571480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Кадить - раскачивая в руке кадило, распространять дым и запах курящихся в нем ароматических веществ - обычно ладана - при исполнении религиозных обрядов. 2) перен. разг. Чрезмерно восхвалять, превозносить кого-л., что-л.; льстить, низкопоклонствовать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5786" y="5786454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Кадило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4233</TotalTime>
  <Words>874</Words>
  <Application>Microsoft Office PowerPoint</Application>
  <PresentationFormat>Экран (4:3)</PresentationFormat>
  <Paragraphs>391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Constantia</vt:lpstr>
      <vt:lpstr>Times New Roman</vt:lpstr>
      <vt:lpstr>Wingdings 2</vt:lpstr>
      <vt:lpstr>Поток</vt:lpstr>
      <vt:lpstr>Разгадай кроссворд</vt:lpstr>
      <vt:lpstr>В1.11 е р т е           2          3                4      5        В1.11 е р т е           2          3                4      5         Разгадай кроссворд</vt:lpstr>
      <vt:lpstr>Презентация PowerPoint</vt:lpstr>
      <vt:lpstr>Презентация PowerPoint</vt:lpstr>
      <vt:lpstr>  Выберите одно из высказываний и объясните свою точку зрения:</vt:lpstr>
      <vt:lpstr>    Для чего мне нужно знать?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«Храмы нужны не Богу, престол которого небо и подножие - земля. Храмы нужны людям».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HP</cp:lastModifiedBy>
  <cp:revision>352</cp:revision>
  <dcterms:created xsi:type="dcterms:W3CDTF">2012-01-27T22:33:34Z</dcterms:created>
  <dcterms:modified xsi:type="dcterms:W3CDTF">2020-10-20T07:16:48Z</dcterms:modified>
</cp:coreProperties>
</file>